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1" r:id="rId4"/>
    <p:sldId id="26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616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203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8885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5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102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56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951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60" y="365125"/>
            <a:ext cx="1992540" cy="81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2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056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753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75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4CBC4-2E4D-4DA8-9B03-7A30A2F9261B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A94D-C37D-4CD7-9840-0ABF5DBA38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53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886709"/>
            <a:ext cx="9144000" cy="1987880"/>
          </a:xfrm>
        </p:spPr>
        <p:txBody>
          <a:bodyPr>
            <a:normAutofit fontScale="92500" lnSpcReduction="20000"/>
          </a:bodyPr>
          <a:lstStyle/>
          <a:p>
            <a:r>
              <a:rPr lang="de-AT" sz="2800" b="1" dirty="0" smtClean="0"/>
              <a:t>Working Group</a:t>
            </a:r>
            <a:endParaRPr lang="en-US" sz="2800" b="1" dirty="0" smtClean="0"/>
          </a:p>
          <a:p>
            <a:r>
              <a:rPr lang="en-US" sz="2800" b="1" dirty="0" smtClean="0"/>
              <a:t>Danube Funding Coordination Network</a:t>
            </a:r>
            <a:endParaRPr lang="en-US" sz="2800" b="1" dirty="0"/>
          </a:p>
          <a:p>
            <a:endParaRPr lang="de-AT" dirty="0" smtClean="0"/>
          </a:p>
          <a:p>
            <a:r>
              <a:rPr lang="de-AT" dirty="0" smtClean="0"/>
              <a:t>PA7 </a:t>
            </a:r>
            <a:r>
              <a:rPr lang="de-AT" dirty="0" err="1" smtClean="0"/>
              <a:t>Steering</a:t>
            </a:r>
            <a:r>
              <a:rPr lang="de-AT" dirty="0" smtClean="0"/>
              <a:t> Group Meeting </a:t>
            </a:r>
          </a:p>
          <a:p>
            <a:r>
              <a:rPr lang="de-AT" dirty="0" smtClean="0"/>
              <a:t>02 June 2021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18" y="1281907"/>
            <a:ext cx="4345482" cy="1782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30288"/>
            <a:ext cx="406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0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8970" y="157598"/>
            <a:ext cx="10055526" cy="1325563"/>
          </a:xfrm>
        </p:spPr>
        <p:txBody>
          <a:bodyPr>
            <a:normAutofit/>
          </a:bodyPr>
          <a:lstStyle/>
          <a:p>
            <a:r>
              <a:rPr lang="de-AT" sz="3600" b="1" dirty="0" smtClean="0"/>
              <a:t>DFCN </a:t>
            </a:r>
            <a:r>
              <a:rPr lang="de-AT" sz="3600" b="1" dirty="0" err="1" smtClean="0"/>
              <a:t>suggested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steps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for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implementation</a:t>
            </a:r>
            <a:endParaRPr lang="de-AT" sz="3600" b="1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056222"/>
              </p:ext>
            </p:extLst>
          </p:nvPr>
        </p:nvGraphicFramePr>
        <p:xfrm>
          <a:off x="958970" y="1140211"/>
          <a:ext cx="10363152" cy="5415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48643">
                  <a:extLst>
                    <a:ext uri="{9D8B030D-6E8A-4147-A177-3AD203B41FA5}">
                      <a16:colId xmlns:a16="http://schemas.microsoft.com/office/drawing/2014/main" val="4195635077"/>
                    </a:ext>
                  </a:extLst>
                </a:gridCol>
                <a:gridCol w="4063527">
                  <a:extLst>
                    <a:ext uri="{9D8B030D-6E8A-4147-A177-3AD203B41FA5}">
                      <a16:colId xmlns:a16="http://schemas.microsoft.com/office/drawing/2014/main" val="3750541068"/>
                    </a:ext>
                  </a:extLst>
                </a:gridCol>
                <a:gridCol w="2850982">
                  <a:extLst>
                    <a:ext uri="{9D8B030D-6E8A-4147-A177-3AD203B41FA5}">
                      <a16:colId xmlns:a16="http://schemas.microsoft.com/office/drawing/2014/main" val="7307262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39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Action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Working Group and ideas and concrete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steps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to take 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 / </a:t>
                      </a: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envisaged</a:t>
                      </a:r>
                      <a:r>
                        <a:rPr lang="de-AT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extLst>
                  <a:ext uri="{0D108BD9-81ED-4DB2-BD59-A6C34878D82A}">
                    <a16:rowId xmlns:a16="http://schemas.microsoft.com/office/drawing/2014/main" val="3549133079"/>
                  </a:ext>
                </a:extLst>
              </a:tr>
              <a:tr h="1672532">
                <a:tc>
                  <a:txBody>
                    <a:bodyPr/>
                    <a:lstStyle/>
                    <a:p>
                      <a:pPr marL="139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1: To promote coordination of national, regional and EU funds to stimulate excellence in R&amp;I, in research areas specific for Danube Region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Screening of the HE Work Programmes for application </a:t>
                      </a:r>
                      <a:r>
                        <a:rPr lang="en-GB" sz="1100" dirty="0" smtClean="0">
                          <a:effectLst/>
                        </a:rPr>
                        <a:t>possibilities</a:t>
                      </a: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10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 smtClean="0">
                          <a:effectLst/>
                        </a:rPr>
                        <a:t>Consider </a:t>
                      </a:r>
                      <a:r>
                        <a:rPr lang="en-GB" sz="1100" dirty="0">
                          <a:effectLst/>
                        </a:rPr>
                        <a:t>a EUSDR/PA7 specific input to the ERA document once available</a:t>
                      </a: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Screen the new ERA communication for potential activities within the </a:t>
                      </a:r>
                      <a:r>
                        <a:rPr lang="en-GB" sz="1100" dirty="0" smtClean="0">
                          <a:effectLst/>
                        </a:rPr>
                        <a:t>EUSDR</a:t>
                      </a: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If seed-money kind of funds are available – call for ideas for future flagship projects in the region</a:t>
                      </a:r>
                      <a:endParaRPr lang="de-AT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Huge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delay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publication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HE 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Calls,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foreseen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22nd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June</a:t>
                      </a: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Limited</a:t>
                      </a:r>
                      <a:r>
                        <a:rPr lang="de-AT" sz="11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stakeholder</a:t>
                      </a:r>
                      <a:r>
                        <a:rPr lang="de-AT" sz="11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consultations</a:t>
                      </a:r>
                      <a:r>
                        <a:rPr lang="de-AT" sz="11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so </a:t>
                      </a:r>
                      <a:r>
                        <a:rPr lang="de-AT" sz="11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far</a:t>
                      </a:r>
                      <a:endParaRPr lang="de-AT" sz="1100" baseline="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AT" sz="11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ERA Forum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Transition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started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inclusiveness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ERA</a:t>
                      </a:r>
                      <a:r>
                        <a:rPr lang="de-AT" sz="11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principles</a:t>
                      </a:r>
                      <a:endParaRPr lang="de-AT" sz="11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Seed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money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availability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not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</a:t>
                      </a:r>
                      <a:r>
                        <a:rPr lang="de-AT" sz="11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yet</a:t>
                      </a:r>
                      <a:endParaRPr lang="de-AT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extLst>
                  <a:ext uri="{0D108BD9-81ED-4DB2-BD59-A6C34878D82A}">
                    <a16:rowId xmlns:a16="http://schemas.microsoft.com/office/drawing/2014/main" val="3118662902"/>
                  </a:ext>
                </a:extLst>
              </a:tr>
              <a:tr h="167253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2: To promote participation of Danube countries in EU R&amp;I Programmes, in particular in Horizon Europe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Continuation of multilateral Call activities </a:t>
                      </a:r>
                      <a:r>
                        <a:rPr lang="en-GB" sz="1100" dirty="0" smtClean="0">
                          <a:effectLst/>
                        </a:rPr>
                        <a:t/>
                      </a:r>
                      <a:br>
                        <a:rPr lang="en-GB" sz="1100" dirty="0" smtClean="0">
                          <a:effectLst/>
                        </a:rPr>
                      </a:b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Screening of the HE Work Programmes for application </a:t>
                      </a:r>
                      <a:r>
                        <a:rPr lang="en-GB" sz="1100" dirty="0" smtClean="0">
                          <a:effectLst/>
                        </a:rPr>
                        <a:t>possibilities</a:t>
                      </a: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10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Continue RI mapping and exploit sharing concepts in the EUSDR (maybe in cooperation with ESFRI and or the JRC)</a:t>
                      </a: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Include plans for Teaming in the national plans for the structural </a:t>
                      </a:r>
                      <a:r>
                        <a:rPr lang="en-GB" sz="1100" dirty="0" smtClean="0">
                          <a:effectLst/>
                        </a:rPr>
                        <a:t>funds</a:t>
                      </a:r>
                      <a:endParaRPr lang="de-AT" sz="1100" dirty="0">
                        <a:effectLst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dirty="0" smtClean="0">
                          <a:effectLst/>
                        </a:rPr>
                        <a:t>Next Call </a:t>
                      </a:r>
                      <a:r>
                        <a:rPr lang="de-AT" sz="1100" dirty="0" err="1" smtClean="0">
                          <a:effectLst/>
                        </a:rPr>
                        <a:t>envisaged</a:t>
                      </a:r>
                      <a:r>
                        <a:rPr lang="de-AT" sz="1100" dirty="0" smtClean="0">
                          <a:effectLst/>
                        </a:rPr>
                        <a:t> </a:t>
                      </a:r>
                      <a:r>
                        <a:rPr lang="de-AT" sz="1100" dirty="0" err="1" smtClean="0">
                          <a:effectLst/>
                        </a:rPr>
                        <a:t>for</a:t>
                      </a:r>
                      <a:r>
                        <a:rPr lang="de-AT" sz="1100" dirty="0" smtClean="0">
                          <a:effectLst/>
                        </a:rPr>
                        <a:t> 2022</a:t>
                      </a:r>
                      <a:r>
                        <a:rPr lang="de-AT" sz="1100" baseline="0" dirty="0" smtClean="0">
                          <a:effectLst/>
                        </a:rPr>
                        <a:t> – </a:t>
                      </a:r>
                      <a:r>
                        <a:rPr lang="de-AT" sz="1100" baseline="0" dirty="0" err="1" smtClean="0">
                          <a:effectLst/>
                        </a:rPr>
                        <a:t>invitation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for</a:t>
                      </a:r>
                      <a:r>
                        <a:rPr lang="de-AT" sz="1100" baseline="0" dirty="0" smtClean="0">
                          <a:effectLst/>
                        </a:rPr>
                        <a:t> countries </a:t>
                      </a:r>
                      <a:r>
                        <a:rPr lang="de-AT" sz="1100" baseline="0" dirty="0" err="1" smtClean="0">
                          <a:effectLst/>
                        </a:rPr>
                        <a:t>to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join</a:t>
                      </a:r>
                      <a:endParaRPr lang="de-AT" sz="1100" baseline="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baseline="0" dirty="0" smtClean="0">
                          <a:effectLst/>
                        </a:rPr>
                        <a:t>Analysis </a:t>
                      </a:r>
                      <a:r>
                        <a:rPr lang="de-AT" sz="1100" baseline="0" dirty="0" err="1" smtClean="0">
                          <a:effectLst/>
                        </a:rPr>
                        <a:t>of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the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participation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of</a:t>
                      </a:r>
                      <a:r>
                        <a:rPr lang="de-AT" sz="1100" baseline="0" dirty="0" smtClean="0">
                          <a:effectLst/>
                        </a:rPr>
                        <a:t> EUSDR in </a:t>
                      </a:r>
                      <a:r>
                        <a:rPr lang="de-AT" sz="1100" baseline="0" dirty="0" err="1" smtClean="0">
                          <a:effectLst/>
                        </a:rPr>
                        <a:t>the</a:t>
                      </a:r>
                      <a:r>
                        <a:rPr lang="de-AT" sz="1100" baseline="0" dirty="0" smtClean="0">
                          <a:effectLst/>
                        </a:rPr>
                        <a:t> European </a:t>
                      </a:r>
                      <a:r>
                        <a:rPr lang="de-AT" sz="1100" baseline="0" dirty="0" err="1" smtClean="0">
                          <a:effectLst/>
                        </a:rPr>
                        <a:t>partnerships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and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possibilities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for</a:t>
                      </a:r>
                      <a:r>
                        <a:rPr lang="de-AT" sz="1100" baseline="0" dirty="0" smtClean="0">
                          <a:effectLst/>
                        </a:rPr>
                        <a:t> AC </a:t>
                      </a:r>
                      <a:r>
                        <a:rPr lang="de-AT" sz="1100" baseline="0" dirty="0" err="1" smtClean="0">
                          <a:effectLst/>
                        </a:rPr>
                        <a:t>to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join</a:t>
                      </a:r>
                      <a:endParaRPr lang="de-AT" sz="1100" baseline="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100" baseline="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100" baseline="0" dirty="0" smtClean="0">
                          <a:effectLst/>
                        </a:rPr>
                        <a:t>New S3 </a:t>
                      </a:r>
                      <a:r>
                        <a:rPr lang="de-AT" sz="1100" baseline="0" dirty="0" err="1" smtClean="0">
                          <a:effectLst/>
                        </a:rPr>
                        <a:t>documents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and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Strcutural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funds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plans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are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currently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being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finalised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by</a:t>
                      </a:r>
                      <a:r>
                        <a:rPr lang="de-AT" sz="1100" baseline="0" dirty="0" smtClean="0">
                          <a:effectLst/>
                        </a:rPr>
                        <a:t> MS </a:t>
                      </a:r>
                      <a:r>
                        <a:rPr lang="de-AT" sz="1100" baseline="0" dirty="0" err="1" smtClean="0">
                          <a:effectLst/>
                        </a:rPr>
                        <a:t>that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may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include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references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to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  <a:r>
                        <a:rPr lang="de-AT" sz="1100" baseline="0" dirty="0" err="1" smtClean="0">
                          <a:effectLst/>
                        </a:rPr>
                        <a:t>Teaming</a:t>
                      </a:r>
                      <a:r>
                        <a:rPr lang="de-AT" sz="1100" baseline="0" dirty="0" smtClean="0">
                          <a:effectLst/>
                        </a:rPr>
                        <a:t> </a:t>
                      </a: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100" dirty="0">
                        <a:effectLst/>
                      </a:endParaRPr>
                    </a:p>
                  </a:txBody>
                  <a:tcPr marL="64088" marR="64088" marT="50440" marB="50440"/>
                </a:tc>
                <a:extLst>
                  <a:ext uri="{0D108BD9-81ED-4DB2-BD59-A6C34878D82A}">
                    <a16:rowId xmlns:a16="http://schemas.microsoft.com/office/drawing/2014/main" val="724975210"/>
                  </a:ext>
                </a:extLst>
              </a:tr>
              <a:tr h="119384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3: To strengthen cooperation among universities, research organisations and SMEs in the Danube Region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Consider </a:t>
                      </a:r>
                      <a:r>
                        <a:rPr lang="en-GB" sz="1100" dirty="0" smtClean="0">
                          <a:effectLst/>
                        </a:rPr>
                        <a:t>a </a:t>
                      </a:r>
                      <a:r>
                        <a:rPr lang="en-GB" sz="1100" dirty="0">
                          <a:effectLst/>
                        </a:rPr>
                        <a:t>cross-border EUSDR COST info day / webinar</a:t>
                      </a: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Consider a matchmaking event </a:t>
                      </a:r>
                      <a:r>
                        <a:rPr lang="en-GB" sz="1100" dirty="0" smtClean="0">
                          <a:effectLst/>
                        </a:rPr>
                        <a:t>for EUSDR </a:t>
                      </a:r>
                      <a:r>
                        <a:rPr lang="en-GB" sz="1100" dirty="0">
                          <a:effectLst/>
                        </a:rPr>
                        <a:t>for the first Twinning Call</a:t>
                      </a:r>
                      <a:endParaRPr lang="de-AT" sz="11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effectLst/>
                        </a:rPr>
                        <a:t>Explore good examples of academia/business cooperation for further implementation across the EUSDR (cooperation potential with PA8</a:t>
                      </a:r>
                      <a:r>
                        <a:rPr lang="en-GB" sz="1100" dirty="0" smtClean="0">
                          <a:effectLst/>
                        </a:rPr>
                        <a:t>)</a:t>
                      </a:r>
                      <a:endParaRPr lang="de-AT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extLst>
                  <a:ext uri="{0D108BD9-81ED-4DB2-BD59-A6C34878D82A}">
                    <a16:rowId xmlns:a16="http://schemas.microsoft.com/office/drawing/2014/main" val="3846489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0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41717" y="123496"/>
            <a:ext cx="10065589" cy="1325563"/>
          </a:xfrm>
        </p:spPr>
        <p:txBody>
          <a:bodyPr>
            <a:normAutofit/>
          </a:bodyPr>
          <a:lstStyle/>
          <a:p>
            <a:r>
              <a:rPr lang="de-AT" sz="3600" b="1" dirty="0" smtClean="0"/>
              <a:t>DFCN </a:t>
            </a:r>
            <a:r>
              <a:rPr lang="de-AT" sz="3600" b="1" dirty="0" err="1" smtClean="0"/>
              <a:t>suggested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steps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for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implementation</a:t>
            </a:r>
            <a:endParaRPr lang="de-AT" sz="3600" b="1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59363"/>
              </p:ext>
            </p:extLst>
          </p:nvPr>
        </p:nvGraphicFramePr>
        <p:xfrm>
          <a:off x="941717" y="1664719"/>
          <a:ext cx="10216018" cy="4356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9735">
                  <a:extLst>
                    <a:ext uri="{9D8B030D-6E8A-4147-A177-3AD203B41FA5}">
                      <a16:colId xmlns:a16="http://schemas.microsoft.com/office/drawing/2014/main" val="4195635077"/>
                    </a:ext>
                  </a:extLst>
                </a:gridCol>
                <a:gridCol w="4074963">
                  <a:extLst>
                    <a:ext uri="{9D8B030D-6E8A-4147-A177-3AD203B41FA5}">
                      <a16:colId xmlns:a16="http://schemas.microsoft.com/office/drawing/2014/main" val="3750541068"/>
                    </a:ext>
                  </a:extLst>
                </a:gridCol>
                <a:gridCol w="2531320">
                  <a:extLst>
                    <a:ext uri="{9D8B030D-6E8A-4147-A177-3AD203B41FA5}">
                      <a16:colId xmlns:a16="http://schemas.microsoft.com/office/drawing/2014/main" val="2639927351"/>
                    </a:ext>
                  </a:extLst>
                </a:gridCol>
              </a:tblGrid>
              <a:tr h="288474">
                <a:tc>
                  <a:txBody>
                    <a:bodyPr/>
                    <a:lstStyle/>
                    <a:p>
                      <a:pPr marL="139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Action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Working Group and ideas and concrete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steps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to take 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 / </a:t>
                      </a:r>
                      <a:r>
                        <a:rPr lang="de-AT" sz="14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envisaged</a:t>
                      </a:r>
                      <a:r>
                        <a:rPr lang="de-AT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4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de-AT" sz="1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88" marR="64088" marT="50440" marB="50440"/>
                </a:tc>
                <a:extLst>
                  <a:ext uri="{0D108BD9-81ED-4DB2-BD59-A6C34878D82A}">
                    <a16:rowId xmlns:a16="http://schemas.microsoft.com/office/drawing/2014/main" val="3549133079"/>
                  </a:ext>
                </a:extLst>
              </a:tr>
              <a:tr h="112059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4: To increase awareness and visibility of science and innovation in the Danube Region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Explore the possibility to use the structural funds more extensively for Seal of Excellence projects e.g. in Marie Curie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Collect</a:t>
                      </a:r>
                      <a:r>
                        <a:rPr lang="de-AT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de-AT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practis</a:t>
                      </a:r>
                      <a:r>
                        <a:rPr lang="de-AT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examples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AT" sz="12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Member States also </a:t>
                      </a:r>
                      <a:r>
                        <a:rPr lang="de-AT" sz="12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based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</a:t>
                      </a:r>
                      <a:r>
                        <a:rPr lang="de-AT" sz="12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Work Shop </a:t>
                      </a:r>
                      <a:r>
                        <a:rPr lang="de-AT" sz="12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18th </a:t>
                      </a:r>
                      <a:r>
                        <a:rPr lang="de-AT" sz="120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AT" sz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June 2021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3118662902"/>
                  </a:ext>
                </a:extLst>
              </a:tr>
              <a:tr h="151681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5: To support exchange of information and experience sharing for the purpose of preparation of future strategic R&amp;I documents applicable in the new programming period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continue close cooperation with national and EU institutions in charge (in particular with the JRC).</a:t>
                      </a:r>
                      <a:endParaRPr lang="de-AT" sz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724975210"/>
                  </a:ext>
                </a:extLst>
              </a:tr>
              <a:tr h="114874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6: To promote horizontal cooperation in science and technology across all PAs and other MRS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de-A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489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0773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41717" y="123496"/>
            <a:ext cx="10065589" cy="1325563"/>
          </a:xfrm>
        </p:spPr>
        <p:txBody>
          <a:bodyPr>
            <a:normAutofit/>
          </a:bodyPr>
          <a:lstStyle/>
          <a:p>
            <a:r>
              <a:rPr lang="de-AT" sz="3600" b="1" dirty="0" smtClean="0"/>
              <a:t>DFCN </a:t>
            </a:r>
            <a:r>
              <a:rPr lang="de-AT" sz="3600" b="1" dirty="0" err="1" smtClean="0"/>
              <a:t>suggested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steps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for</a:t>
            </a:r>
            <a:r>
              <a:rPr lang="de-AT" sz="3600" b="1" dirty="0" smtClean="0"/>
              <a:t> </a:t>
            </a:r>
            <a:r>
              <a:rPr lang="de-AT" sz="3600" b="1" dirty="0" err="1" smtClean="0"/>
              <a:t>implementation</a:t>
            </a:r>
            <a:endParaRPr lang="de-AT" sz="3600" b="1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714410"/>
              </p:ext>
            </p:extLst>
          </p:nvPr>
        </p:nvGraphicFramePr>
        <p:xfrm>
          <a:off x="838200" y="1301643"/>
          <a:ext cx="10169106" cy="49801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06529">
                  <a:extLst>
                    <a:ext uri="{9D8B030D-6E8A-4147-A177-3AD203B41FA5}">
                      <a16:colId xmlns:a16="http://schemas.microsoft.com/office/drawing/2014/main" val="1820356037"/>
                    </a:ext>
                  </a:extLst>
                </a:gridCol>
                <a:gridCol w="4962577">
                  <a:extLst>
                    <a:ext uri="{9D8B030D-6E8A-4147-A177-3AD203B41FA5}">
                      <a16:colId xmlns:a16="http://schemas.microsoft.com/office/drawing/2014/main" val="26886688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39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Action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National, bilateral and multilateral EUSDR activities </a:t>
                      </a:r>
                      <a:b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ongoing or planned to support the actions 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1275286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9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1: To promote coordination of national, regional and EU funds to stimulate excellence in R&amp;I, in research areas specific for Danube Region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Multilateral Danube Call (coordination BMBWF Austria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Support of flagship project DREAM (BMBWF)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1125551552"/>
                  </a:ext>
                </a:extLst>
              </a:tr>
              <a:tr h="66465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2: To promote participation of Danube countries in EU R&amp;I Programmes, in particular in Horizon Europe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Bilateral Call AT-SK in preparation to support collaboration in selected Widening Calls</a:t>
                      </a:r>
                      <a:endParaRPr lang="de-AT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3682921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3: To strengthen cooperation among universities, research organisations and SMEs in the Danube Region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Multilateral Danube Call 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Danube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Rectors Conference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4232313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4: To increase awareness and visibility of science and innovation in the Danube Region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Danubius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Award and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Danubius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Young Scientist Award sponsored by the BMBWF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Austria –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Call deadline extended until 15</a:t>
                      </a:r>
                      <a:r>
                        <a:rPr lang="en-GB" sz="14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th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 of June 2021 for DYSA</a:t>
                      </a:r>
                      <a:endParaRPr lang="de-AT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1830149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5: To support exchange of information and experience sharing for the purpose of preparation of future strategic R&amp;I documents applicable in the new programming period</a:t>
                      </a:r>
                      <a:endParaRPr lang="de-AT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Share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current documents on S3 and / or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Strcutural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Funds once they are available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2016407713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6: To promote horizontal cooperation in science and technology across all PAs and other MRS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Not directly applicable</a:t>
                      </a:r>
                      <a:endParaRPr lang="de-A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768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19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Microsoft Office PowerPoint</Application>
  <PresentationFormat>Breitbild</PresentationFormat>
  <Paragraphs>64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Office</vt:lpstr>
      <vt:lpstr>PowerPoint-Präsentation</vt:lpstr>
      <vt:lpstr>DFCN suggested steps for implementation</vt:lpstr>
      <vt:lpstr>DFCN suggested steps for implementation</vt:lpstr>
      <vt:lpstr>DFCN suggested steps for implementation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Hartl Martina</dc:creator>
  <cp:lastModifiedBy>Hartl Martina</cp:lastModifiedBy>
  <cp:revision>17</cp:revision>
  <dcterms:created xsi:type="dcterms:W3CDTF">2020-10-23T12:50:08Z</dcterms:created>
  <dcterms:modified xsi:type="dcterms:W3CDTF">2021-06-01T13:31:29Z</dcterms:modified>
</cp:coreProperties>
</file>